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83" r:id="rId3"/>
    <p:sldId id="384" r:id="rId4"/>
    <p:sldId id="340" r:id="rId5"/>
    <p:sldId id="418" r:id="rId6"/>
    <p:sldId id="356" r:id="rId7"/>
    <p:sldId id="415" r:id="rId8"/>
    <p:sldId id="328" r:id="rId9"/>
    <p:sldId id="411" r:id="rId10"/>
    <p:sldId id="336" r:id="rId11"/>
    <p:sldId id="337" r:id="rId12"/>
    <p:sldId id="385" r:id="rId13"/>
    <p:sldId id="342" r:id="rId14"/>
    <p:sldId id="327" r:id="rId15"/>
    <p:sldId id="412" r:id="rId16"/>
    <p:sldId id="345" r:id="rId17"/>
    <p:sldId id="343" r:id="rId18"/>
    <p:sldId id="413" r:id="rId19"/>
    <p:sldId id="396" r:id="rId20"/>
    <p:sldId id="331" r:id="rId21"/>
    <p:sldId id="332" r:id="rId22"/>
    <p:sldId id="341" r:id="rId23"/>
    <p:sldId id="344" r:id="rId24"/>
    <p:sldId id="333" r:id="rId25"/>
    <p:sldId id="398" r:id="rId26"/>
    <p:sldId id="403" r:id="rId27"/>
    <p:sldId id="419" r:id="rId28"/>
    <p:sldId id="420" r:id="rId29"/>
    <p:sldId id="421" r:id="rId30"/>
    <p:sldId id="422" r:id="rId31"/>
    <p:sldId id="423" r:id="rId32"/>
    <p:sldId id="416" r:id="rId33"/>
    <p:sldId id="346" r:id="rId34"/>
  </p:sldIdLst>
  <p:sldSz cx="9144000" cy="5715000" type="screen16x1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355600" indent="10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712788" indent="2016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068388" indent="3032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425575" indent="4032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7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64" autoAdjust="0"/>
  </p:normalViewPr>
  <p:slideViewPr>
    <p:cSldViewPr>
      <p:cViewPr varScale="1">
        <p:scale>
          <a:sx n="74" d="100"/>
          <a:sy n="74" d="100"/>
        </p:scale>
        <p:origin x="762" y="72"/>
      </p:cViewPr>
      <p:guideLst/>
    </p:cSldViewPr>
  </p:slideViewPr>
  <p:outlineViewPr>
    <p:cViewPr>
      <p:scale>
        <a:sx n="33" d="100"/>
        <a:sy n="33" d="100"/>
      </p:scale>
      <p:origin x="0" y="-16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E4B29D-9CC6-4824-9239-EC98B6DF5844}" type="datetimeFigureOut">
              <a:rPr lang="en-US"/>
              <a:pPr>
                <a:defRPr/>
              </a:pPr>
              <a:t>10/6/2016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785C22E-5810-4360-A429-E548AB5696EF}" type="slidenum">
              <a:rPr lang="en-US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AF12D7-7472-45D9-9D58-67FD359B6CDA}" type="datetimeFigureOut">
              <a:rPr lang="pl-PL"/>
              <a:pPr>
                <a:defRPr/>
              </a:pPr>
              <a:t>2016-10-06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6FDC1BA-726F-4B3B-A17B-2C2E188B0A4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5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27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83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55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2623" algn="l" defTabSz="713049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147" algn="l" defTabSz="713049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5672" algn="l" defTabSz="713049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196" algn="l" defTabSz="713049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C1BA-726F-4B3B-A17B-2C2E188B0A41}" type="slidenum">
              <a:rPr lang="pl-PL" altLang="pl-PL" smtClean="0"/>
              <a:pPr/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0417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0A6A-1B0F-4A00-885F-6A2F07B7D271}" type="datetimeFigureOut">
              <a:rPr lang="pl-PL"/>
              <a:pPr>
                <a:defRPr/>
              </a:pPr>
              <a:t>2016-10-06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99368-1F7E-4964-8921-472A98F92AD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1230-D8F8-4724-82D7-B3882CE0950B}" type="datetimeFigureOut">
              <a:rPr lang="pl-PL"/>
              <a:pPr>
                <a:defRPr/>
              </a:pPr>
              <a:t>2016-10-06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AD830-0216-4810-A792-6C3D71FE52D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2647-D820-4EE8-B14C-61E183C1365E}" type="datetimeFigureOut">
              <a:rPr lang="pl-PL"/>
              <a:pPr>
                <a:defRPr/>
              </a:pPr>
              <a:t>2016-10-06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65782-5F74-468A-8549-B74AE38A16B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6DE57-52D2-482F-8BDA-271A3EA8DA69}" type="datetimeFigureOut">
              <a:rPr lang="pl-PL"/>
              <a:pPr>
                <a:defRPr/>
              </a:pPr>
              <a:t>2016-10-06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A9421-8E66-4F8F-B309-480CABEF130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4" y="3672418"/>
            <a:ext cx="7772400" cy="1135063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2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0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8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6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4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EACAF-0E6F-4ECF-A03B-BCC4AB7E62C9}" type="datetimeFigureOut">
              <a:rPr lang="pl-PL"/>
              <a:pPr>
                <a:defRPr/>
              </a:pPr>
              <a:t>2016-10-06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C7718-03B6-4A3A-80A0-7F733FB0860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8FA8-14FD-441D-ADE1-8C7E2471E598}" type="datetimeFigureOut">
              <a:rPr lang="pl-PL"/>
              <a:pPr>
                <a:defRPr/>
              </a:pPr>
              <a:t>2016-10-06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95422-B04A-41FC-AF2A-795CF0910A62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9" indent="0">
              <a:buNone/>
              <a:defRPr sz="1500" b="1"/>
            </a:lvl2pPr>
            <a:lvl3pPr marL="685617" indent="0">
              <a:buNone/>
              <a:defRPr sz="1350" b="1"/>
            </a:lvl3pPr>
            <a:lvl4pPr marL="1028426" indent="0">
              <a:buNone/>
              <a:defRPr sz="1200" b="1"/>
            </a:lvl4pPr>
            <a:lvl5pPr marL="1371234" indent="0">
              <a:buNone/>
              <a:defRPr sz="1200" b="1"/>
            </a:lvl5pPr>
            <a:lvl6pPr marL="1714043" indent="0">
              <a:buNone/>
              <a:defRPr sz="1200" b="1"/>
            </a:lvl6pPr>
            <a:lvl7pPr marL="2056851" indent="0">
              <a:buNone/>
              <a:defRPr sz="1200" b="1"/>
            </a:lvl7pPr>
            <a:lvl8pPr marL="2399660" indent="0">
              <a:buNone/>
              <a:defRPr sz="1200" b="1"/>
            </a:lvl8pPr>
            <a:lvl9pPr marL="2742468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9" indent="0">
              <a:buNone/>
              <a:defRPr sz="1500" b="1"/>
            </a:lvl2pPr>
            <a:lvl3pPr marL="685617" indent="0">
              <a:buNone/>
              <a:defRPr sz="1350" b="1"/>
            </a:lvl3pPr>
            <a:lvl4pPr marL="1028426" indent="0">
              <a:buNone/>
              <a:defRPr sz="1200" b="1"/>
            </a:lvl4pPr>
            <a:lvl5pPr marL="1371234" indent="0">
              <a:buNone/>
              <a:defRPr sz="1200" b="1"/>
            </a:lvl5pPr>
            <a:lvl6pPr marL="1714043" indent="0">
              <a:buNone/>
              <a:defRPr sz="1200" b="1"/>
            </a:lvl6pPr>
            <a:lvl7pPr marL="2056851" indent="0">
              <a:buNone/>
              <a:defRPr sz="1200" b="1"/>
            </a:lvl7pPr>
            <a:lvl8pPr marL="2399660" indent="0">
              <a:buNone/>
              <a:defRPr sz="1200" b="1"/>
            </a:lvl8pPr>
            <a:lvl9pPr marL="2742468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F5818-1ED7-485B-8E9A-94FF829E9528}" type="datetimeFigureOut">
              <a:rPr lang="pl-PL"/>
              <a:pPr>
                <a:defRPr/>
              </a:pPr>
              <a:t>2016-10-06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E1BE4-BC40-4C40-A163-C5A38A991A4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F738A-FEB6-4F7A-9A29-94B9A38BC5BA}" type="datetimeFigureOut">
              <a:rPr lang="pl-PL"/>
              <a:pPr>
                <a:defRPr/>
              </a:pPr>
              <a:t>2016-10-06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A7D6D-2978-49F0-BE3D-073AAE4B75B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37D8-886A-49E4-B09E-E09C158F62D5}" type="datetimeFigureOut">
              <a:rPr lang="pl-PL"/>
              <a:pPr>
                <a:defRPr/>
              </a:pPr>
              <a:t>2016-10-06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63E1D-7F98-447B-9860-4EF4BB60BFA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050"/>
            </a:lvl1pPr>
            <a:lvl2pPr marL="342809" indent="0">
              <a:buNone/>
              <a:defRPr sz="900"/>
            </a:lvl2pPr>
            <a:lvl3pPr marL="685617" indent="0">
              <a:buNone/>
              <a:defRPr sz="750"/>
            </a:lvl3pPr>
            <a:lvl4pPr marL="1028426" indent="0">
              <a:buNone/>
              <a:defRPr sz="675"/>
            </a:lvl4pPr>
            <a:lvl5pPr marL="1371234" indent="0">
              <a:buNone/>
              <a:defRPr sz="675"/>
            </a:lvl5pPr>
            <a:lvl6pPr marL="1714043" indent="0">
              <a:buNone/>
              <a:defRPr sz="675"/>
            </a:lvl6pPr>
            <a:lvl7pPr marL="2056851" indent="0">
              <a:buNone/>
              <a:defRPr sz="675"/>
            </a:lvl7pPr>
            <a:lvl8pPr marL="2399660" indent="0">
              <a:buNone/>
              <a:defRPr sz="675"/>
            </a:lvl8pPr>
            <a:lvl9pPr marL="2742468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33A9-0A2B-406D-96D6-6F1C07C74FFA}" type="datetimeFigureOut">
              <a:rPr lang="pl-PL"/>
              <a:pPr>
                <a:defRPr/>
              </a:pPr>
              <a:t>2016-10-06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7C3FA-2245-4A75-A2BA-72C601C7AD9E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9" y="4000500"/>
            <a:ext cx="5486400" cy="47228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399"/>
            </a:lvl1pPr>
            <a:lvl2pPr marL="342809" indent="0">
              <a:buNone/>
              <a:defRPr sz="2099"/>
            </a:lvl2pPr>
            <a:lvl3pPr marL="685617" indent="0">
              <a:buNone/>
              <a:defRPr sz="1800"/>
            </a:lvl3pPr>
            <a:lvl4pPr marL="1028426" indent="0">
              <a:buNone/>
              <a:defRPr sz="1500"/>
            </a:lvl4pPr>
            <a:lvl5pPr marL="1371234" indent="0">
              <a:buNone/>
              <a:defRPr sz="1500"/>
            </a:lvl5pPr>
            <a:lvl6pPr marL="1714043" indent="0">
              <a:buNone/>
              <a:defRPr sz="1500"/>
            </a:lvl6pPr>
            <a:lvl7pPr marL="2056851" indent="0">
              <a:buNone/>
              <a:defRPr sz="1500"/>
            </a:lvl7pPr>
            <a:lvl8pPr marL="2399660" indent="0">
              <a:buNone/>
              <a:defRPr sz="1500"/>
            </a:lvl8pPr>
            <a:lvl9pPr marL="2742468" indent="0">
              <a:buNone/>
              <a:defRPr sz="15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8"/>
          </a:xfrm>
        </p:spPr>
        <p:txBody>
          <a:bodyPr/>
          <a:lstStyle>
            <a:lvl1pPr marL="0" indent="0">
              <a:buNone/>
              <a:defRPr sz="1050"/>
            </a:lvl1pPr>
            <a:lvl2pPr marL="342809" indent="0">
              <a:buNone/>
              <a:defRPr sz="900"/>
            </a:lvl2pPr>
            <a:lvl3pPr marL="685617" indent="0">
              <a:buNone/>
              <a:defRPr sz="750"/>
            </a:lvl3pPr>
            <a:lvl4pPr marL="1028426" indent="0">
              <a:buNone/>
              <a:defRPr sz="675"/>
            </a:lvl4pPr>
            <a:lvl5pPr marL="1371234" indent="0">
              <a:buNone/>
              <a:defRPr sz="675"/>
            </a:lvl5pPr>
            <a:lvl6pPr marL="1714043" indent="0">
              <a:buNone/>
              <a:defRPr sz="675"/>
            </a:lvl6pPr>
            <a:lvl7pPr marL="2056851" indent="0">
              <a:buNone/>
              <a:defRPr sz="675"/>
            </a:lvl7pPr>
            <a:lvl8pPr marL="2399660" indent="0">
              <a:buNone/>
              <a:defRPr sz="675"/>
            </a:lvl8pPr>
            <a:lvl9pPr marL="2742468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0916-4924-4DB3-A377-35189C663A86}" type="datetimeFigureOut">
              <a:rPr lang="pl-PL"/>
              <a:pPr>
                <a:defRPr/>
              </a:pPr>
              <a:t>2016-10-06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E4BE4-5D3C-4850-B2D9-4B1FBCB4F0F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AAD186-56AA-4F6B-B25D-588749B5EF9B}" type="datetimeFigureOut">
              <a:rPr lang="pl-PL"/>
              <a:pPr>
                <a:defRPr/>
              </a:pPr>
              <a:t>2016-10-06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EEEE249-53B2-4FC6-9019-AC9BF9FC8AA6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342809" algn="ctr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itchFamily="34" charset="0"/>
        </a:defRPr>
      </a:lvl6pPr>
      <a:lvl7pPr marL="685617" algn="ctr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itchFamily="34" charset="0"/>
        </a:defRPr>
      </a:lvl7pPr>
      <a:lvl8pPr marL="1028426" algn="ctr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itchFamily="34" charset="0"/>
        </a:defRPr>
      </a:lvl8pPr>
      <a:lvl9pPr marL="1371234" algn="ctr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itchFamily="34" charset="0"/>
        </a:defRPr>
      </a:lvl9pPr>
    </p:titleStyle>
    <p:bodyStyle>
      <a:lvl1pPr marL="255588" indent="-255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47" indent="-171404" algn="l" defTabSz="6856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4" algn="l" defTabSz="6856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4" indent="-171404" algn="l" defTabSz="6856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6856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CKS\Konsultacje i Dialog\Budżet partycypacyjny 2018\Grafika\Logotypy\bp_logo_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120" y="0"/>
            <a:ext cx="808376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2843808" y="409228"/>
            <a:ext cx="3419475" cy="3003550"/>
            <a:chOff x="2862263" y="985838"/>
            <a:chExt cx="3419475" cy="3003550"/>
          </a:xfrm>
        </p:grpSpPr>
        <p:pic>
          <p:nvPicPr>
            <p:cNvPr id="13314" name="Obraz 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62263" y="985838"/>
              <a:ext cx="3419475" cy="300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7000" y="2538413"/>
              <a:ext cx="1193800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37000" y="2803525"/>
              <a:ext cx="1193800" cy="134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4300" y="1506538"/>
              <a:ext cx="922338" cy="91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pole tekstowe 6"/>
          <p:cNvSpPr txBox="1"/>
          <p:nvPr/>
        </p:nvSpPr>
        <p:spPr>
          <a:xfrm>
            <a:off x="2891970" y="4080793"/>
            <a:ext cx="33314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Zgłaszanie projektów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9" name="Prostokąt 8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0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11" name="Picture 7" descr="Syrenka-WHIT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  <p:sp>
        <p:nvSpPr>
          <p:cNvPr id="13" name="Prostokąt 12"/>
          <p:cNvSpPr/>
          <p:nvPr/>
        </p:nvSpPr>
        <p:spPr>
          <a:xfrm>
            <a:off x="2987824" y="3289548"/>
            <a:ext cx="33123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01.12.2016-23.01.2017</a:t>
            </a:r>
            <a:endParaRPr lang="pl-PL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611560" y="1201316"/>
            <a:ext cx="748883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Aft>
                <a:spcPts val="12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Opisz swój pomysł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Opisz, w jaki sposób mieszkańcy będą mogli z niego korzystać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Oszacuj koszt jego realizacji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Przekonaj 30 osób do poparcia pomysłu (zbierz podpisy)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4" name="Prostokąt 3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6" name="Picture 7" descr="Syrenka-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7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9" name="Prostokąt 8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0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11" name="Picture 7" descr="Syrenka-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  <p:sp>
        <p:nvSpPr>
          <p:cNvPr id="15" name="Prostokąt 14"/>
          <p:cNvSpPr/>
          <p:nvPr/>
        </p:nvSpPr>
        <p:spPr>
          <a:xfrm>
            <a:off x="4716016" y="553244"/>
            <a:ext cx="424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95536" y="337221"/>
            <a:ext cx="84249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buClr>
                <a:schemeClr val="tx2">
                  <a:lumMod val="60000"/>
                  <a:lumOff val="40000"/>
                </a:schemeClr>
              </a:buClr>
              <a:buSzPct val="108000"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PROJEKT:</a:t>
            </a:r>
          </a:p>
          <a:p>
            <a:pPr marL="534988" indent="-534988">
              <a:buClr>
                <a:schemeClr val="tx2">
                  <a:lumMod val="60000"/>
                  <a:lumOff val="40000"/>
                </a:schemeClr>
              </a:buClr>
              <a:buSzPct val="108000"/>
            </a:pP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34988" indent="-534988">
              <a:buClr>
                <a:schemeClr val="tx2">
                  <a:lumMod val="60000"/>
                  <a:lumOff val="40000"/>
                </a:schemeClr>
              </a:buClr>
              <a:buSzPct val="108000"/>
              <a:buFont typeface="Arial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Mieszczący się w zadaniach dzielnicy lub jednostki organizacyjnej</a:t>
            </a:r>
          </a:p>
          <a:p>
            <a:pPr marL="534988" indent="-534988">
              <a:buClr>
                <a:schemeClr val="tx2">
                  <a:lumMod val="60000"/>
                  <a:lumOff val="40000"/>
                </a:schemeClr>
              </a:buClr>
              <a:buSzPct val="108000"/>
            </a:pP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34988" indent="-534988">
              <a:buClr>
                <a:schemeClr val="tx2">
                  <a:lumMod val="60000"/>
                  <a:lumOff val="40000"/>
                </a:schemeClr>
              </a:buClr>
              <a:buSzPct val="108000"/>
              <a:buFont typeface="Arial" pitchFamily="34" charset="0"/>
              <a:buChar char="•"/>
            </a:pPr>
            <a:r>
              <a:rPr lang="pl-PL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Ogólnodostępny</a:t>
            </a:r>
          </a:p>
          <a:p>
            <a:pPr marL="534988" indent="-534988">
              <a:buClr>
                <a:schemeClr val="tx2">
                  <a:lumMod val="60000"/>
                  <a:lumOff val="40000"/>
                </a:schemeClr>
              </a:buClr>
              <a:buSzPct val="108000"/>
            </a:pPr>
            <a:endParaRPr lang="pl-PL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34988" indent="-534988">
              <a:buClr>
                <a:schemeClr val="tx2">
                  <a:lumMod val="60000"/>
                  <a:lumOff val="40000"/>
                </a:schemeClr>
              </a:buClr>
              <a:buSzPct val="108000"/>
              <a:buFont typeface="Arial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Całkowity koszt realizacji mieszczący się w puli dostępnej na poziomie </a:t>
            </a:r>
            <a:r>
              <a:rPr lang="pl-PL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ogólnodzielnicowym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lub w danym obszarze </a:t>
            </a:r>
          </a:p>
          <a:p>
            <a:pPr marL="534988" indent="-534988">
              <a:buClr>
                <a:schemeClr val="tx2">
                  <a:lumMod val="60000"/>
                  <a:lumOff val="40000"/>
                </a:schemeClr>
              </a:buClr>
              <a:buSzPct val="108000"/>
            </a:pP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34988" indent="-534988">
              <a:buClr>
                <a:schemeClr val="tx2">
                  <a:lumMod val="60000"/>
                  <a:lumOff val="40000"/>
                </a:schemeClr>
              </a:buClr>
              <a:buSzPct val="108000"/>
              <a:buFont typeface="Arial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Możliwy do zrealizowania w ciągu jednego roku (2018)</a:t>
            </a:r>
          </a:p>
          <a:p>
            <a:pPr marL="534988" indent="-534988">
              <a:buClr>
                <a:schemeClr val="tx2">
                  <a:lumMod val="60000"/>
                  <a:lumOff val="40000"/>
                </a:schemeClr>
              </a:buClr>
              <a:buSzPct val="108000"/>
            </a:pP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34988" indent="-534988">
              <a:buClr>
                <a:schemeClr val="tx2">
                  <a:lumMod val="60000"/>
                  <a:lumOff val="40000"/>
                </a:schemeClr>
              </a:buClr>
              <a:buSzPct val="108000"/>
              <a:buFont typeface="Arial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Zlokalizowany na ogólnodostępnym terenie należącym do Miasta (możliwość składania projektów dotyczących terenów niebędących we władaniu Miasta za zgodą dysponenta terenu)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661"/>
            <a:ext cx="352107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481361"/>
            <a:ext cx="2249487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427163" y="481236"/>
            <a:ext cx="20335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internetowo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810250" y="481236"/>
            <a:ext cx="178911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papierowo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54075" y="4292824"/>
            <a:ext cx="31797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twojbudzet.um.warszawa.pl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003800" y="4138836"/>
            <a:ext cx="37544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Wypełnij formularz zgłoszeniowy </a:t>
            </a:r>
          </a:p>
          <a:p>
            <a:pPr eaLnBrk="1" hangingPunct="1">
              <a:defRPr/>
            </a:pP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i przynieś go do urzędu dzielnicy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11" name="Prostokąt 10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2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13" name="Picture 7" descr="Syrenka-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8" name="Prostokąt 7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9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10" name="Picture 7" descr="Syrenka-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  <p:sp>
        <p:nvSpPr>
          <p:cNvPr id="13" name="Prostokąt 12"/>
          <p:cNvSpPr/>
          <p:nvPr/>
        </p:nvSpPr>
        <p:spPr>
          <a:xfrm>
            <a:off x="3131840" y="3505572"/>
            <a:ext cx="36724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24.01-8.05.2018</a:t>
            </a:r>
            <a:endParaRPr lang="pl-PL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232" y="1452687"/>
            <a:ext cx="674687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719" y="2197224"/>
            <a:ext cx="5508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1307" y="2027362"/>
            <a:ext cx="9223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53244"/>
            <a:ext cx="1935163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az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769268"/>
            <a:ext cx="3740441" cy="287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014344" y="4297660"/>
            <a:ext cx="69904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Weryfikacja projektów i spotkania dyskusyjne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755576" y="105730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Prawidłowo zgłoszony</a:t>
            </a:r>
          </a:p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Zgodny z przepisami prawa</a:t>
            </a:r>
          </a:p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Możliwy do realizacji we wskazanej lokalizacji</a:t>
            </a:r>
          </a:p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Możliwy do realizacji w ciągu roku</a:t>
            </a:r>
          </a:p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Mieszczący się w kompetencjach Miasta</a:t>
            </a:r>
          </a:p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Mieszczący się w kwocie dostępnej na realizację pomysłów</a:t>
            </a:r>
          </a:p>
          <a:p>
            <a:pPr marL="457200" indent="-457200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Zgodny ze strategiami i programami Miasta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4" name="Prostokąt 3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6" name="Picture 7" descr="Syrenka-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  <p:sp>
        <p:nvSpPr>
          <p:cNvPr id="8" name="pole tekstowe 7"/>
          <p:cNvSpPr txBox="1"/>
          <p:nvPr/>
        </p:nvSpPr>
        <p:spPr>
          <a:xfrm>
            <a:off x="1187624" y="265212"/>
            <a:ext cx="3173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Weryfikacja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0839" y="739109"/>
            <a:ext cx="596177" cy="59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7326" y="1469238"/>
            <a:ext cx="486761" cy="48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3914" y="1342787"/>
            <a:ext cx="815009" cy="8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21196"/>
            <a:ext cx="1709976" cy="273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91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39552" y="1098352"/>
            <a:ext cx="756126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Spotkania otwarte dla wszystkich</a:t>
            </a:r>
            <a:b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- dyskusje nad projektami pomiędzy autorami, mieszkańcami i członkami Zespołu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Prezentacja projektów</a:t>
            </a:r>
            <a:b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- obowiązkowa obecność autorów albo ich przedstawicieli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Obecność urzędników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Możliwość zmiany zgłoszonego pomysłu w wyniku uwag mieszkańców</a:t>
            </a: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spcAft>
                <a:spcPts val="1200"/>
              </a:spcAft>
              <a:buClr>
                <a:srgbClr val="00B050"/>
              </a:buClr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4" name="Prostokąt 3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6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7" name="Picture 7" descr="Syrenka-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  <p:sp>
        <p:nvSpPr>
          <p:cNvPr id="9" name="pole tekstowe 8"/>
          <p:cNvSpPr txBox="1"/>
          <p:nvPr/>
        </p:nvSpPr>
        <p:spPr>
          <a:xfrm>
            <a:off x="755576" y="265212"/>
            <a:ext cx="47525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Spotkania dyskusyjne </a:t>
            </a:r>
          </a:p>
          <a:p>
            <a:pPr algn="ctr" eaLnBrk="1" hangingPunct="1">
              <a:defRPr/>
            </a:pPr>
            <a:r>
              <a:rPr lang="pl-PL" sz="24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1-18.03.2016</a:t>
            </a:r>
          </a:p>
        </p:txBody>
      </p:sp>
      <p:pic>
        <p:nvPicPr>
          <p:cNvPr id="10" name="Obraz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93204"/>
            <a:ext cx="24304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427163" y="409104"/>
            <a:ext cx="20335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internetowo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445125" y="193204"/>
            <a:ext cx="2519363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na spotkaniach </a:t>
            </a:r>
            <a:b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dyskusyjnych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927100" y="3912717"/>
            <a:ext cx="33559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Wypowiedz się w dyskusji </a:t>
            </a:r>
          </a:p>
          <a:p>
            <a:pPr algn="ctr" eaLnBrk="1" hangingPunct="1">
              <a:defRPr/>
            </a:pP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na forum internetowym</a:t>
            </a:r>
          </a:p>
          <a:p>
            <a:pPr algn="ctr" eaLnBrk="1" hangingPunct="1">
              <a:defRPr/>
            </a:pP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- twojbudzet.um.warszawa.pl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489575" y="4066704"/>
            <a:ext cx="24225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Przyjdź na spotkanie </a:t>
            </a:r>
          </a:p>
          <a:p>
            <a:pPr algn="ctr" eaLnBrk="1" hangingPunct="1">
              <a:defRPr/>
            </a:pP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w swojej dzielnicy</a:t>
            </a:r>
          </a:p>
        </p:txBody>
      </p:sp>
      <p:pic>
        <p:nvPicPr>
          <p:cNvPr id="18438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69529"/>
            <a:ext cx="352107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Obraz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575" y="1631479"/>
            <a:ext cx="24304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a 9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11" name="Prostokąt 10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2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13" name="Picture 7" descr="Syrenka-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2488" y="1236663"/>
            <a:ext cx="674687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8975" y="1981200"/>
            <a:ext cx="550863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5563" y="1811338"/>
            <a:ext cx="9223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37220"/>
            <a:ext cx="1935163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925985" y="4297363"/>
            <a:ext cx="526349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Odwołania i ponowna weryfikacja</a:t>
            </a:r>
          </a:p>
        </p:txBody>
      </p:sp>
      <p:grpSp>
        <p:nvGrpSpPr>
          <p:cNvPr id="2" name="Grupa 9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11" name="Prostokąt 10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2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13" name="Picture 7" descr="Syrenka-WHIT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  <p:sp>
        <p:nvSpPr>
          <p:cNvPr id="14" name="Prostokąt 13"/>
          <p:cNvSpPr/>
          <p:nvPr/>
        </p:nvSpPr>
        <p:spPr>
          <a:xfrm>
            <a:off x="3059832" y="3577580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08.05-26.05.2017</a:t>
            </a:r>
            <a:endParaRPr lang="pl-PL" sz="2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2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4" name="Prostokąt 3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6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7" name="Picture 7" descr="Syrenka-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  <p:sp>
        <p:nvSpPr>
          <p:cNvPr id="12" name="Prostokąt 11"/>
          <p:cNvSpPr/>
          <p:nvPr/>
        </p:nvSpPr>
        <p:spPr>
          <a:xfrm>
            <a:off x="467544" y="1201316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>
              <a:buClr>
                <a:srgbClr val="00B050"/>
              </a:buClr>
              <a:buFont typeface="Arial" pitchFamily="34" charset="0"/>
              <a:buChar char="•"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Negatywny wynik weryfikacji szczegółowej - możliwość odwołania </a:t>
            </a:r>
          </a:p>
          <a:p>
            <a:pPr marL="534988" indent="-534988">
              <a:buClr>
                <a:srgbClr val="00B050"/>
              </a:buClr>
              <a:buFont typeface="Arial" pitchFamily="34" charset="0"/>
              <a:buChar char="•"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34988" indent="-534988">
              <a:buClr>
                <a:srgbClr val="00B050"/>
              </a:buClr>
              <a:buFont typeface="Arial" pitchFamily="34" charset="0"/>
              <a:buChar char="•"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Prezentacja wniosku o ponowną weryfikację na posiedzeniu Zespołu przez autora/przedstawiciela</a:t>
            </a:r>
          </a:p>
          <a:p>
            <a:pPr>
              <a:buClr>
                <a:srgbClr val="00B050"/>
              </a:buClr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marL="534988" indent="-534988">
              <a:buClr>
                <a:srgbClr val="00B050"/>
              </a:buClr>
              <a:buFont typeface="Arial" pitchFamily="34" charset="0"/>
              <a:buChar char="•"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Wynik ponownej weryfikacji ma charakter ostateczny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899592" y="481236"/>
            <a:ext cx="727280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Budżet partycypacyjny to proces, w trakcie którego mieszkańcy decydują o wydatkowaniu części budżetu dzielnicy lub miasta. </a:t>
            </a:r>
          </a:p>
          <a:p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 ramach budżetu partycypacyjnego mieszkańcy mogą ustalić na co zostanie spożytkowana określona pula środków publicznych przypadająca w danym mieście bądź dzielnicy. </a:t>
            </a: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9" name="Prostokąt 8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0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11" name="Picture 7" descr="Syrenka-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/>
        </p:nvGrpSpPr>
        <p:grpSpPr>
          <a:xfrm>
            <a:off x="2483768" y="481236"/>
            <a:ext cx="4579020" cy="4267636"/>
            <a:chOff x="2483768" y="481236"/>
            <a:chExt cx="4579020" cy="4267636"/>
          </a:xfrm>
        </p:grpSpPr>
        <p:pic>
          <p:nvPicPr>
            <p:cNvPr id="21506" name="Obraz 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3768" y="481236"/>
              <a:ext cx="3802062" cy="275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769268"/>
              <a:ext cx="360363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80200" y="1191543"/>
              <a:ext cx="3714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80200" y="1885280"/>
              <a:ext cx="382588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96038" y="2317080"/>
              <a:ext cx="3492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ole tekstowe 10"/>
            <p:cNvSpPr txBox="1"/>
            <p:nvPr/>
          </p:nvSpPr>
          <p:spPr>
            <a:xfrm>
              <a:off x="2627784" y="4225652"/>
              <a:ext cx="3529429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pl-PL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anose="020B0604020202020204" pitchFamily="34" charset="0"/>
                </a:rPr>
                <a:t>Spotkania promocyjne</a:t>
              </a: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12" name="Prostokąt 11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3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14" name="Picture 7" descr="Syrenka-WHIT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  <p:sp>
        <p:nvSpPr>
          <p:cNvPr id="16" name="Prostokąt 15"/>
          <p:cNvSpPr/>
          <p:nvPr/>
        </p:nvSpPr>
        <p:spPr>
          <a:xfrm>
            <a:off x="3131840" y="3505572"/>
            <a:ext cx="3510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01.06-30.06 2017</a:t>
            </a:r>
          </a:p>
          <a:p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2699792" y="4225652"/>
            <a:ext cx="371717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Głosowanie na pomysły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7" name="Prostokąt 6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9" name="Picture 7" descr="Syrenka-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  <p:sp>
        <p:nvSpPr>
          <p:cNvPr id="12" name="Prostokąt 11"/>
          <p:cNvSpPr/>
          <p:nvPr/>
        </p:nvSpPr>
        <p:spPr>
          <a:xfrm>
            <a:off x="3275856" y="3505572"/>
            <a:ext cx="4878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14.06-30.06 2017</a:t>
            </a:r>
          </a:p>
          <a:p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3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97260"/>
            <a:ext cx="3240360" cy="272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611560" y="1849388"/>
            <a:ext cx="7848600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Tylko w jednej dzielnicy (nie musisz w niej mieszkać) i tylko raz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Na specjalnej karcie do głosowania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Wybór dowolnej liczby projektów- suma kosztów projektów nie może przekroczyć kwoty na obszar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4" name="Prostokąt 3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7" name="Picture 7" descr="Syrenka-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427163" y="701675"/>
            <a:ext cx="20335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internetowo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810250" y="701675"/>
            <a:ext cx="178911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papierowo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14413" y="4317603"/>
            <a:ext cx="31813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twojbudzet.um.warszawa.pl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060950" y="4009628"/>
            <a:ext cx="328136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Przynieś osobiście kartę</a:t>
            </a:r>
            <a:br>
              <a:rPr lang="pl-PL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do urzędu dzielnicy </a:t>
            </a:r>
          </a:p>
          <a:p>
            <a:pPr algn="ctr" eaLnBrk="1" hangingPunct="1">
              <a:defRPr/>
            </a:pPr>
            <a:r>
              <a:rPr lang="pl-PL" sz="2000" b="1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lub do wyznaczonego punktu</a:t>
            </a:r>
          </a:p>
        </p:txBody>
      </p:sp>
      <p:pic>
        <p:nvPicPr>
          <p:cNvPr id="24582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1562100"/>
            <a:ext cx="3509963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288" y="1704975"/>
            <a:ext cx="231775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a 9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11" name="Prostokąt 10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2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13" name="Picture 7" descr="Syrenka-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/>
          <p:cNvGrpSpPr/>
          <p:nvPr/>
        </p:nvGrpSpPr>
        <p:grpSpPr>
          <a:xfrm>
            <a:off x="2843808" y="625252"/>
            <a:ext cx="3454400" cy="2667000"/>
            <a:chOff x="2844800" y="1128713"/>
            <a:chExt cx="3454400" cy="2667000"/>
          </a:xfrm>
        </p:grpSpPr>
        <p:pic>
          <p:nvPicPr>
            <p:cNvPr id="25602" name="Obraz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4800" y="1477963"/>
              <a:ext cx="3454400" cy="196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48113" y="1128713"/>
              <a:ext cx="124777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pole tekstowe 6"/>
          <p:cNvSpPr txBox="1"/>
          <p:nvPr/>
        </p:nvSpPr>
        <p:spPr>
          <a:xfrm>
            <a:off x="2051720" y="4153644"/>
            <a:ext cx="5000408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Ogłoszenie wyników głosowania</a:t>
            </a:r>
          </a:p>
          <a:p>
            <a:pPr algn="ctr" eaLnBrk="1" hangingPunct="1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5" name="Prostokąt 4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9" name="Picture 7" descr="Syrenka-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  <p:sp>
        <p:nvSpPr>
          <p:cNvPr id="12" name="Prostokąt 11"/>
          <p:cNvSpPr/>
          <p:nvPr/>
        </p:nvSpPr>
        <p:spPr>
          <a:xfrm>
            <a:off x="3563888" y="3433564"/>
            <a:ext cx="2088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pl-P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do 14.07.2017</a:t>
            </a:r>
          </a:p>
          <a:p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339752" y="4657700"/>
            <a:ext cx="4466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 stronie </a:t>
            </a:r>
            <a:r>
              <a:rPr lang="pl-PL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www.twojbudzet.um.warszawa.pl</a:t>
            </a:r>
            <a:endParaRPr lang="pl-PL" dirty="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5281083"/>
            <a:ext cx="9144000" cy="4564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53" name="Podtytuł 4"/>
          <p:cNvSpPr>
            <a:spLocks noGrp="1"/>
          </p:cNvSpPr>
          <p:nvPr>
            <p:ph type="subTitle" idx="1"/>
          </p:nvPr>
        </p:nvSpPr>
        <p:spPr>
          <a:xfrm>
            <a:off x="0" y="5281083"/>
            <a:ext cx="9144000" cy="456407"/>
          </a:xfrm>
        </p:spPr>
        <p:txBody>
          <a:bodyPr anchor="ctr"/>
          <a:lstStyle/>
          <a:p>
            <a:pPr eaLnBrk="1" hangingPunct="1"/>
            <a:r>
              <a:rPr lang="pl-PL" sz="1000" b="1" dirty="0">
                <a:solidFill>
                  <a:schemeClr val="bg1"/>
                </a:solidFill>
                <a:ea typeface="Arial Unicode MS" pitchFamily="34" charset="-128"/>
                <a:cs typeface="Calibri" pitchFamily="34" charset="0"/>
              </a:rPr>
              <a:t>m.st. Warszawa | Budżet partycypacyjny</a:t>
            </a:r>
            <a:endParaRPr lang="pl-PL" sz="1000" dirty="0">
              <a:solidFill>
                <a:schemeClr val="bg1"/>
              </a:solidFill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2060" name="Picture 12" descr="ZNAK_PROMOCYJNY_FC_PL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9" y="5355167"/>
            <a:ext cx="363537" cy="359833"/>
          </a:xfrm>
          <a:prstGeom prst="rect">
            <a:avLst/>
          </a:prstGeom>
          <a:noFill/>
        </p:spPr>
      </p:pic>
      <p:grpSp>
        <p:nvGrpSpPr>
          <p:cNvPr id="9" name="Grupa 8"/>
          <p:cNvGrpSpPr/>
          <p:nvPr/>
        </p:nvGrpSpPr>
        <p:grpSpPr>
          <a:xfrm>
            <a:off x="2833688" y="625252"/>
            <a:ext cx="3359150" cy="3076575"/>
            <a:chOff x="2833688" y="769938"/>
            <a:chExt cx="3359150" cy="3076575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9188" y="769938"/>
              <a:ext cx="1417637" cy="140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3688" y="1989138"/>
              <a:ext cx="1417637" cy="140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37050" y="1989138"/>
              <a:ext cx="1855788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pole tekstowe 12"/>
          <p:cNvSpPr txBox="1"/>
          <p:nvPr/>
        </p:nvSpPr>
        <p:spPr>
          <a:xfrm>
            <a:off x="2069852" y="4152677"/>
            <a:ext cx="497572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Realizacja wybranych pomysłów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5281083"/>
            <a:ext cx="9144000" cy="4564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53" name="Podtytuł 4"/>
          <p:cNvSpPr>
            <a:spLocks noGrp="1"/>
          </p:cNvSpPr>
          <p:nvPr>
            <p:ph type="subTitle" idx="1"/>
          </p:nvPr>
        </p:nvSpPr>
        <p:spPr>
          <a:xfrm>
            <a:off x="0" y="5281083"/>
            <a:ext cx="9144000" cy="456407"/>
          </a:xfrm>
          <a:ln>
            <a:noFill/>
          </a:ln>
        </p:spPr>
        <p:txBody>
          <a:bodyPr anchor="ctr"/>
          <a:lstStyle/>
          <a:p>
            <a:pPr eaLnBrk="1" hangingPunct="1"/>
            <a:r>
              <a:rPr lang="pl-PL" sz="1000" b="1" dirty="0">
                <a:solidFill>
                  <a:schemeClr val="bg1"/>
                </a:solidFill>
                <a:ea typeface="Arial Unicode MS" pitchFamily="34" charset="-128"/>
                <a:cs typeface="Calibri" pitchFamily="34" charset="0"/>
              </a:rPr>
              <a:t>m.st. Warszawa | Budżet partycypacyjny</a:t>
            </a:r>
            <a:endParaRPr lang="pl-PL" sz="1000" dirty="0">
              <a:solidFill>
                <a:schemeClr val="bg1"/>
              </a:solidFill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2060" name="Picture 12" descr="ZNAK_PROMOCYJNY_FC_PL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9" y="5355167"/>
            <a:ext cx="363537" cy="359833"/>
          </a:xfrm>
          <a:prstGeom prst="rect">
            <a:avLst/>
          </a:prstGeom>
          <a:noFill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5" y="2276177"/>
            <a:ext cx="4316787" cy="300151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24" y="2233083"/>
            <a:ext cx="4064000" cy="304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131840" y="7692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Biblioteka plenerowa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Park linearny wzdłuż ulicy Klimczaka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4975"/>
            <a:ext cx="4038600" cy="302895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497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483451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Pasieka edukacyjna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4975"/>
            <a:ext cx="4038600" cy="302895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497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049209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Pianino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3444"/>
            <a:ext cx="4064000" cy="30480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2353444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0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55650" y="985292"/>
            <a:ext cx="7777163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Może wziąć udział każdy mieszkaniec Warszawy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Mieszkańcy decydują o kwocie wyznaczonej z budżetu dzielnicy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Pomysły są przygotowywane, zgłaszane </a:t>
            </a:r>
            <a:b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i wybierane przez mieszkańców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Wyniki głosowania są wiążące dla władz Miasta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9" name="Prostokąt 8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0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11" name="Picture 7" descr="Syrenka-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Plac zabaw 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4975"/>
            <a:ext cx="4038600" cy="302895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497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462342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Street</a:t>
            </a:r>
            <a:r>
              <a:rPr lang="pl-PL" dirty="0"/>
              <a:t> </a:t>
            </a:r>
            <a:r>
              <a:rPr lang="pl-PL" dirty="0" err="1"/>
              <a:t>workout</a:t>
            </a:r>
            <a:r>
              <a:rPr lang="pl-PL" dirty="0"/>
              <a:t> park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4975"/>
            <a:ext cx="4038600" cy="302895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497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740907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5281083"/>
            <a:ext cx="9144000" cy="4564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053" name="Podtytuł 4"/>
          <p:cNvSpPr>
            <a:spLocks noGrp="1"/>
          </p:cNvSpPr>
          <p:nvPr>
            <p:ph type="subTitle" idx="1"/>
          </p:nvPr>
        </p:nvSpPr>
        <p:spPr>
          <a:xfrm>
            <a:off x="0" y="5281083"/>
            <a:ext cx="9144000" cy="456407"/>
          </a:xfrm>
        </p:spPr>
        <p:txBody>
          <a:bodyPr anchor="ctr"/>
          <a:lstStyle/>
          <a:p>
            <a:pPr eaLnBrk="1" hangingPunct="1"/>
            <a:r>
              <a:rPr lang="pl-PL" sz="1000" b="1" dirty="0">
                <a:solidFill>
                  <a:schemeClr val="bg1"/>
                </a:solidFill>
                <a:ea typeface="Arial Unicode MS" pitchFamily="34" charset="-128"/>
                <a:cs typeface="Calibri" pitchFamily="34" charset="0"/>
              </a:rPr>
              <a:t>m.st. Warszawa | Budżet partycypacyjny</a:t>
            </a:r>
            <a:endParaRPr lang="pl-PL" sz="1000" dirty="0">
              <a:solidFill>
                <a:schemeClr val="bg1"/>
              </a:solidFill>
              <a:ea typeface="Arial Unicode MS" pitchFamily="34" charset="-128"/>
              <a:cs typeface="Calibri" pitchFamily="34" charset="0"/>
            </a:endParaRPr>
          </a:p>
        </p:txBody>
      </p:sp>
      <p:pic>
        <p:nvPicPr>
          <p:cNvPr id="2060" name="Picture 12" descr="ZNAK_PROMOCYJNY_FC_PL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9" y="5355167"/>
            <a:ext cx="363537" cy="35983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043608" y="337220"/>
            <a:ext cx="5598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pl-PL" sz="2400" b="1" dirty="0">
                <a:latin typeface="+mn-lt"/>
              </a:rPr>
              <a:t>Jeśli nie budżet partycypacyjny ,to co?</a:t>
            </a:r>
          </a:p>
          <a:p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11560" y="1849388"/>
            <a:ext cx="7848600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INICJATYWA LOKALNA – to forma współpracy miasta z mieszkańcami, w celu wspólnego zrealizowania zadania publicznego na rzecz społeczności lokalnej;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Urząd wspiera realizację zadania w sposób organizacyjny lub rzeczowy np. zakup usług lub materiałów.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Mieszkańcy wspierają realizację zadania poprzez pracę społeczną, wkład finansowy lub rzeczowy.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 rot="10800000">
            <a:off x="-3579813" y="1993900"/>
            <a:ext cx="4911726" cy="7938"/>
          </a:xfrm>
          <a:prstGeom prst="rect">
            <a:avLst/>
          </a:prstGeom>
          <a:gradFill flip="none" rotWithShape="1">
            <a:gsLst>
              <a:gs pos="0">
                <a:srgbClr val="1793CF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1793CF"/>
              </a:solidFill>
            </a:endParaRPr>
          </a:p>
        </p:txBody>
      </p:sp>
      <p:pic>
        <p:nvPicPr>
          <p:cNvPr id="27651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92950" y="-11328076"/>
            <a:ext cx="20632738" cy="2147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919861" y="3793604"/>
            <a:ext cx="33027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Dziękuję za uwagę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7" name="Prostokąt 6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9" name="Picture 7" descr="Syrenka-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475656" y="0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Dla kogo jest budżet partycypacyjny?</a:t>
            </a: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39552" y="1417340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WSZYSCY MIESZKAŃCY WARSZAWY</a:t>
            </a:r>
          </a:p>
          <a:p>
            <a:pPr algn="ctr"/>
            <a:r>
              <a:rPr lang="pl-PL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 tym:</a:t>
            </a:r>
          </a:p>
          <a:p>
            <a:pPr algn="ctr"/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971600" y="2713484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latin typeface="+mn-lt"/>
            </a:endParaRPr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osoby poniżej 18 roku życia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364088" y="2713484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cudzoziemcy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H="1">
            <a:off x="2627784" y="2353444"/>
            <a:ext cx="886730" cy="64807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5220072" y="2281436"/>
            <a:ext cx="864096" cy="64807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251520" y="3649588"/>
            <a:ext cx="648072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900" b="1" dirty="0">
                <a:solidFill>
                  <a:srgbClr val="FF0000"/>
                </a:solidFill>
                <a:latin typeface="+mn-lt"/>
              </a:rPr>
              <a:t>WAŻNE:</a:t>
            </a:r>
          </a:p>
          <a:p>
            <a:pPr marL="534988" indent="-534988">
              <a:buClr>
                <a:srgbClr val="FFC000"/>
              </a:buClr>
              <a:buFont typeface="Arial" pitchFamily="34" charset="0"/>
              <a:buChar char="•"/>
            </a:pPr>
            <a:r>
              <a:rPr lang="pl-PL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Nie trzeba być zameldowanym w Warszawie</a:t>
            </a:r>
          </a:p>
          <a:p>
            <a:pPr marL="534988" indent="-534988">
              <a:buClr>
                <a:srgbClr val="FFC000"/>
              </a:buClr>
              <a:buFont typeface="Arial" pitchFamily="34" charset="0"/>
              <a:buChar char="•"/>
            </a:pPr>
            <a:r>
              <a:rPr lang="pl-PL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Nie trzeba mieszkać w danej dzielnicy, by złożyć w niej projekt czy głosować </a:t>
            </a:r>
          </a:p>
          <a:p>
            <a:pPr marL="534988" indent="-534988">
              <a:buClr>
                <a:srgbClr val="FFC000"/>
              </a:buClr>
              <a:buFont typeface="Arial" pitchFamily="34" charset="0"/>
              <a:buChar char="•"/>
            </a:pPr>
            <a:endParaRPr lang="pl-PL" sz="19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14" name="Prostokąt 13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7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18" name="Picture 7" descr="Syrenka-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2195736" y="3361556"/>
            <a:ext cx="6120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dirty="0">
              <a:solidFill>
                <a:srgbClr val="FFC000"/>
              </a:solidFill>
              <a:latin typeface="+mn-lt"/>
            </a:endParaRPr>
          </a:p>
          <a:p>
            <a:endParaRPr lang="pl-PL" sz="3200" dirty="0">
              <a:solidFill>
                <a:srgbClr val="FFC000"/>
              </a:solidFill>
            </a:endParaRPr>
          </a:p>
          <a:p>
            <a:endParaRPr lang="pl-PL" sz="2800" dirty="0">
              <a:solidFill>
                <a:srgbClr val="FFC0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835696" y="913284"/>
            <a:ext cx="7956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dirty="0"/>
          </a:p>
          <a:p>
            <a:endParaRPr lang="pl-PL" sz="2800" dirty="0"/>
          </a:p>
          <a:p>
            <a:endParaRPr lang="pl-PL" sz="2800" b="1" dirty="0">
              <a:latin typeface="+mn-lt"/>
            </a:endParaRPr>
          </a:p>
          <a:p>
            <a:endParaRPr lang="pl-PL" sz="2000" b="1" dirty="0">
              <a:latin typeface="+mn-lt"/>
            </a:endParaRPr>
          </a:p>
          <a:p>
            <a:endParaRPr lang="pl-PL" sz="2000" b="1" dirty="0">
              <a:latin typeface="+mn-lt"/>
            </a:endParaRPr>
          </a:p>
          <a:p>
            <a:pPr algn="ctr"/>
            <a:endParaRPr lang="pl-PL" sz="2000" dirty="0"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627784" y="0"/>
            <a:ext cx="3798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HARMONOGRAM</a:t>
            </a: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1403648" y="1489348"/>
            <a:ext cx="2808312" cy="86409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>
            <a:off x="4499992" y="1345332"/>
            <a:ext cx="3168352" cy="115212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bg1"/>
              </a:solidFill>
            </a:endParaRPr>
          </a:p>
          <a:p>
            <a:r>
              <a:rPr lang="pl-PL" sz="1400" b="1" dirty="0">
                <a:solidFill>
                  <a:schemeClr val="bg1"/>
                </a:solidFill>
              </a:rPr>
              <a:t>Określenie szczegółowych zasad funkcjonowania Zespołów oraz przeprowadzania BP w dzielnicach  </a:t>
            </a:r>
          </a:p>
          <a:p>
            <a:endParaRPr lang="pl-PL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547664" y="1705372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pl-PL" b="1" dirty="0">
                <a:solidFill>
                  <a:schemeClr val="bg1"/>
                </a:solidFill>
                <a:latin typeface="+mn-lt"/>
              </a:rPr>
              <a:t>do 23 listopada 2016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1403648" y="3793604"/>
            <a:ext cx="2808312" cy="93610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od 24 stycznia 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do 8 maja 2017</a:t>
            </a:r>
          </a:p>
        </p:txBody>
      </p:sp>
      <p:sp>
        <p:nvSpPr>
          <p:cNvPr id="24" name="Strzałka w prawo 23"/>
          <p:cNvSpPr/>
          <p:nvPr/>
        </p:nvSpPr>
        <p:spPr>
          <a:xfrm>
            <a:off x="4499992" y="2497460"/>
            <a:ext cx="3168352" cy="115212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/>
          </a:p>
          <a:p>
            <a:pPr>
              <a:tabLst>
                <a:tab pos="360363" algn="l"/>
              </a:tabLst>
            </a:pPr>
            <a:r>
              <a:rPr lang="pl-PL" sz="1400" b="1" dirty="0">
                <a:solidFill>
                  <a:schemeClr val="bg1"/>
                </a:solidFill>
              </a:rPr>
              <a:t>Zgłaszanie projektów</a:t>
            </a:r>
          </a:p>
          <a:p>
            <a:endParaRPr lang="pl-PL" dirty="0"/>
          </a:p>
        </p:txBody>
      </p:sp>
      <p:sp>
        <p:nvSpPr>
          <p:cNvPr id="25" name="Strzałka w prawo 24"/>
          <p:cNvSpPr/>
          <p:nvPr/>
        </p:nvSpPr>
        <p:spPr>
          <a:xfrm>
            <a:off x="4499992" y="3721596"/>
            <a:ext cx="3168352" cy="108012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>
                <a:solidFill>
                  <a:schemeClr val="bg1"/>
                </a:solidFill>
              </a:rPr>
              <a:t>Weryfikacja projektów i dyskusje mieszkańców </a:t>
            </a:r>
          </a:p>
        </p:txBody>
      </p:sp>
      <p:sp>
        <p:nvSpPr>
          <p:cNvPr id="26" name="Prostokąt zaokrąglony 25"/>
          <p:cNvSpPr/>
          <p:nvPr/>
        </p:nvSpPr>
        <p:spPr>
          <a:xfrm>
            <a:off x="1403648" y="2641476"/>
            <a:ext cx="2808312" cy="86409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od 1 grudnia 2016 do 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23 stycznia 2017 </a:t>
            </a:r>
          </a:p>
        </p:txBody>
      </p:sp>
      <p:grpSp>
        <p:nvGrpSpPr>
          <p:cNvPr id="2" name="Grupa 15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18" name="Prostokąt 17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9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20" name="Picture 7" descr="Syrenka-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2699792" y="-166836"/>
            <a:ext cx="2934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HARMONOGRAM</a:t>
            </a:r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1187624" y="985292"/>
            <a:ext cx="2808312" cy="86409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259632" y="1273324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pl-PL" b="1" dirty="0">
                <a:solidFill>
                  <a:schemeClr val="bg1"/>
                </a:solidFill>
                <a:latin typeface="+mn-lt"/>
              </a:rPr>
              <a:t>od 8 maja do 26 maja 2017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1187624" y="3073524"/>
            <a:ext cx="2808312" cy="93610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od 14 czerwca 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do 30 czerwca 2017</a:t>
            </a:r>
          </a:p>
        </p:txBody>
      </p:sp>
      <p:sp>
        <p:nvSpPr>
          <p:cNvPr id="26" name="Prostokąt zaokrąglony 25"/>
          <p:cNvSpPr/>
          <p:nvPr/>
        </p:nvSpPr>
        <p:spPr>
          <a:xfrm>
            <a:off x="1187624" y="2065412"/>
            <a:ext cx="2808312" cy="86409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od 1 czerwca 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do 30 czerwca 2017 </a:t>
            </a:r>
          </a:p>
        </p:txBody>
      </p:sp>
      <p:sp>
        <p:nvSpPr>
          <p:cNvPr id="16" name="Strzałka w prawo 15"/>
          <p:cNvSpPr/>
          <p:nvPr/>
        </p:nvSpPr>
        <p:spPr>
          <a:xfrm>
            <a:off x="4283968" y="841276"/>
            <a:ext cx="3168352" cy="115212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400" b="1" dirty="0">
              <a:solidFill>
                <a:schemeClr val="bg1"/>
              </a:solidFill>
            </a:endParaRPr>
          </a:p>
          <a:p>
            <a:r>
              <a:rPr lang="pl-PL" sz="1400" b="1" dirty="0">
                <a:solidFill>
                  <a:schemeClr val="bg1"/>
                </a:solidFill>
              </a:rPr>
              <a:t>Odwołania i ponowna weryfikacja</a:t>
            </a:r>
          </a:p>
          <a:p>
            <a:endParaRPr lang="pl-PL" dirty="0"/>
          </a:p>
        </p:txBody>
      </p:sp>
      <p:sp>
        <p:nvSpPr>
          <p:cNvPr id="18" name="Strzałka w prawo 17"/>
          <p:cNvSpPr/>
          <p:nvPr/>
        </p:nvSpPr>
        <p:spPr>
          <a:xfrm>
            <a:off x="4283968" y="1921396"/>
            <a:ext cx="3168352" cy="115212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/>
          </a:p>
          <a:p>
            <a:r>
              <a:rPr lang="pl-PL" sz="1400" b="1" dirty="0">
                <a:solidFill>
                  <a:schemeClr val="bg1"/>
                </a:solidFill>
              </a:rPr>
              <a:t>Spotkania promocyjne projektów </a:t>
            </a:r>
          </a:p>
          <a:p>
            <a:endParaRPr lang="pl-PL" dirty="0"/>
          </a:p>
        </p:txBody>
      </p:sp>
      <p:sp>
        <p:nvSpPr>
          <p:cNvPr id="19" name="Strzałka w prawo 18"/>
          <p:cNvSpPr/>
          <p:nvPr/>
        </p:nvSpPr>
        <p:spPr>
          <a:xfrm>
            <a:off x="4283968" y="3001516"/>
            <a:ext cx="3168352" cy="115212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l-PL" sz="1400" b="1" dirty="0">
                <a:solidFill>
                  <a:schemeClr val="bg1"/>
                </a:solidFill>
              </a:rPr>
              <a:t>Głosowanie mieszkańców na projekty </a:t>
            </a:r>
          </a:p>
          <a:p>
            <a:endParaRPr lang="pl-PL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1187624" y="4153644"/>
            <a:ext cx="2808312" cy="86409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619672" y="4369668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lang="pl-PL" b="1" dirty="0">
                <a:solidFill>
                  <a:schemeClr val="bg1"/>
                </a:solidFill>
                <a:latin typeface="+mn-lt"/>
              </a:rPr>
              <a:t>do 14 lipca 2017</a:t>
            </a:r>
            <a:endParaRPr kumimoji="0" lang="pl-PL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3" name="Strzałka w prawo 22"/>
          <p:cNvSpPr/>
          <p:nvPr/>
        </p:nvSpPr>
        <p:spPr>
          <a:xfrm>
            <a:off x="4283968" y="4009628"/>
            <a:ext cx="3168352" cy="115212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>
                <a:solidFill>
                  <a:schemeClr val="bg1"/>
                </a:solidFill>
              </a:rPr>
              <a:t>Ogłoszenie listy projektów do realizacji</a:t>
            </a:r>
            <a:endParaRPr lang="pl-PL" b="1" dirty="0">
              <a:solidFill>
                <a:schemeClr val="bg1"/>
              </a:solidFill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25" name="Prostokąt 24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7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28" name="Picture 7" descr="Syrenka-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5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7" name="Prostokąt 6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9" name="Picture 7" descr="Syrenka-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  <p:sp>
        <p:nvSpPr>
          <p:cNvPr id="10" name="Prostokąt 9"/>
          <p:cNvSpPr/>
          <p:nvPr/>
        </p:nvSpPr>
        <p:spPr>
          <a:xfrm>
            <a:off x="1259632" y="625252"/>
            <a:ext cx="310052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10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1-2 %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259632" y="3433564"/>
            <a:ext cx="7236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dirty="0">
              <a:latin typeface="+mn-lt"/>
            </a:endParaRPr>
          </a:p>
          <a:p>
            <a:endParaRPr lang="pl-PL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Budżet partycypacyjny w Dzielnicy 1 500 000 zł</a:t>
            </a:r>
          </a:p>
          <a:p>
            <a:endParaRPr lang="pl-PL" sz="28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2555776" y="553244"/>
            <a:ext cx="3632200" cy="3430587"/>
            <a:chOff x="2755900" y="769938"/>
            <a:chExt cx="3632200" cy="3430587"/>
          </a:xfrm>
        </p:grpSpPr>
        <p:pic>
          <p:nvPicPr>
            <p:cNvPr id="12290" name="Obraz 2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55900" y="769938"/>
              <a:ext cx="3632200" cy="343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175" y="1793875"/>
              <a:ext cx="979488" cy="97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pole tekstowe 4"/>
          <p:cNvSpPr txBox="1"/>
          <p:nvPr/>
        </p:nvSpPr>
        <p:spPr>
          <a:xfrm>
            <a:off x="2699792" y="4297660"/>
            <a:ext cx="3130401" cy="52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Jak się włączyć?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7" name="Prostokąt 6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9" name="Picture 7" descr="Syrenka-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5"/>
          <p:cNvGrpSpPr/>
          <p:nvPr/>
        </p:nvGrpSpPr>
        <p:grpSpPr>
          <a:xfrm>
            <a:off x="0" y="4995862"/>
            <a:ext cx="9144000" cy="898525"/>
            <a:chOff x="0" y="4995862"/>
            <a:chExt cx="9144000" cy="898525"/>
          </a:xfrm>
        </p:grpSpPr>
        <p:sp>
          <p:nvSpPr>
            <p:cNvPr id="7" name="Prostokąt 6"/>
            <p:cNvSpPr/>
            <p:nvPr/>
          </p:nvSpPr>
          <p:spPr>
            <a:xfrm>
              <a:off x="0" y="5167312"/>
              <a:ext cx="9144000" cy="5476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" name="Podtytuł 4"/>
            <p:cNvSpPr txBox="1">
              <a:spLocks/>
            </p:cNvSpPr>
            <p:nvPr/>
          </p:nvSpPr>
          <p:spPr bwMode="auto">
            <a:xfrm>
              <a:off x="0" y="5167312"/>
              <a:ext cx="914400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pl-PL" sz="1000" b="1" dirty="0"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m.st. Warszawa | Budżet partycypacyjny</a:t>
              </a:r>
              <a:endParaRPr lang="pl-PL" sz="100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</p:txBody>
        </p:sp>
        <p:pic>
          <p:nvPicPr>
            <p:cNvPr id="9" name="Picture 7" descr="Syrenka-WHIT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875" y="4995862"/>
              <a:ext cx="636588" cy="898525"/>
            </a:xfrm>
            <a:prstGeom prst="rect">
              <a:avLst/>
            </a:prstGeom>
            <a:noFill/>
          </p:spPr>
        </p:pic>
      </p:grpSp>
      <p:sp>
        <p:nvSpPr>
          <p:cNvPr id="12" name="pole tekstowe 11"/>
          <p:cNvSpPr txBox="1"/>
          <p:nvPr/>
        </p:nvSpPr>
        <p:spPr>
          <a:xfrm>
            <a:off x="755576" y="1345332"/>
            <a:ext cx="748883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Aft>
                <a:spcPts val="12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Złóż projekt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Dyskutuj o pomysłach</a:t>
            </a:r>
          </a:p>
          <a:p>
            <a:pPr marL="457200" indent="-457200" eaLnBrk="1" hangingPunct="1">
              <a:spcAft>
                <a:spcPts val="120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pl-P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Zagłosuj na najlepsze i najbardziej potrzebne pomysły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700</Words>
  <Application>Microsoft Office PowerPoint</Application>
  <PresentationFormat>Pokaz na ekranie (16:10)</PresentationFormat>
  <Paragraphs>172</Paragraphs>
  <Slides>33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7" baseType="lpstr">
      <vt:lpstr>Arial</vt:lpstr>
      <vt:lpstr>Arial Unicode MS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Park linearny wzdłuż ulicy Klimczaka</vt:lpstr>
      <vt:lpstr>Pasieka edukacyjna</vt:lpstr>
      <vt:lpstr>Pianino</vt:lpstr>
      <vt:lpstr>Plac zabaw </vt:lpstr>
      <vt:lpstr>Street workout park</vt:lpstr>
      <vt:lpstr>Prezentacja programu PowerPoint</vt:lpstr>
      <vt:lpstr>Prezentacja programu PowerPoint</vt:lpstr>
    </vt:vector>
  </TitlesOfParts>
  <Company>UMSTW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mjezierski</dc:creator>
  <cp:lastModifiedBy>Wolska Aneta</cp:lastModifiedBy>
  <cp:revision>315</cp:revision>
  <dcterms:created xsi:type="dcterms:W3CDTF">2015-03-02T10:10:06Z</dcterms:created>
  <dcterms:modified xsi:type="dcterms:W3CDTF">2016-10-06T09:04:29Z</dcterms:modified>
</cp:coreProperties>
</file>